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3"/>
  </p:notesMasterIdLst>
  <p:sldIdLst>
    <p:sldId id="256" r:id="rId2"/>
    <p:sldId id="258" r:id="rId3"/>
    <p:sldId id="259" r:id="rId4"/>
    <p:sldId id="269" r:id="rId5"/>
    <p:sldId id="264" r:id="rId6"/>
    <p:sldId id="301" r:id="rId7"/>
    <p:sldId id="302" r:id="rId8"/>
    <p:sldId id="306" r:id="rId9"/>
    <p:sldId id="303" r:id="rId10"/>
    <p:sldId id="305" r:id="rId11"/>
    <p:sldId id="283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Oswald" panose="00000500000000000000" pitchFamily="2" charset="0"/>
      <p:regular r:id="rId26"/>
      <p:bold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D5C5951F-19BB-4233-81BA-0A1C046854DA}">
          <p14:sldIdLst>
            <p14:sldId id="256"/>
            <p14:sldId id="258"/>
            <p14:sldId id="259"/>
            <p14:sldId id="269"/>
            <p14:sldId id="264"/>
            <p14:sldId id="301"/>
            <p14:sldId id="302"/>
            <p14:sldId id="306"/>
            <p14:sldId id="303"/>
            <p14:sldId id="305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003982-D44B-44C2-B81C-CFE0B451C541}">
  <a:tblStyle styleId="{DA003982-D44B-44C2-B81C-CFE0B451C5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aa7055d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aaa7055d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b34bc19b9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b34bc19b9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b34bc19b9d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b34bc19b9d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b34bc19b9d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b34bc19b9d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9799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aaa7055da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aaa7055da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36500" y="1226400"/>
            <a:ext cx="5777100" cy="269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33400" y="1540588"/>
            <a:ext cx="50988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74100" y="3203013"/>
            <a:ext cx="43485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-138600" y="1781700"/>
            <a:ext cx="9421200" cy="174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 flipH="1">
            <a:off x="631375" y="1961825"/>
            <a:ext cx="34017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1"/>
          </p:nvPr>
        </p:nvSpPr>
        <p:spPr>
          <a:xfrm flipH="1">
            <a:off x="631375" y="2730925"/>
            <a:ext cx="35841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372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1063538" y="1209150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3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2"/>
          </p:nvPr>
        </p:nvSpPr>
        <p:spPr>
          <a:xfrm>
            <a:off x="1063550" y="1514325"/>
            <a:ext cx="40725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 hasCustomPrompt="1"/>
          </p:nvPr>
        </p:nvSpPr>
        <p:spPr>
          <a:xfrm>
            <a:off x="258950" y="1209150"/>
            <a:ext cx="8046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4"/>
          </p:nvPr>
        </p:nvSpPr>
        <p:spPr>
          <a:xfrm>
            <a:off x="1063538" y="2053825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3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1063550" y="2359000"/>
            <a:ext cx="40725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 hasCustomPrompt="1"/>
          </p:nvPr>
        </p:nvSpPr>
        <p:spPr>
          <a:xfrm>
            <a:off x="258950" y="2053825"/>
            <a:ext cx="8046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7"/>
          </p:nvPr>
        </p:nvSpPr>
        <p:spPr>
          <a:xfrm>
            <a:off x="1063538" y="2962775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3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>
            <a:off x="1063550" y="3267950"/>
            <a:ext cx="40725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 hasCustomPrompt="1"/>
          </p:nvPr>
        </p:nvSpPr>
        <p:spPr>
          <a:xfrm>
            <a:off x="258950" y="2962775"/>
            <a:ext cx="8046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1063538" y="3871725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3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1063550" y="4176900"/>
            <a:ext cx="40725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 hasCustomPrompt="1"/>
          </p:nvPr>
        </p:nvSpPr>
        <p:spPr>
          <a:xfrm>
            <a:off x="258950" y="3871725"/>
            <a:ext cx="8046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/>
          <p:nvPr/>
        </p:nvSpPr>
        <p:spPr>
          <a:xfrm rot="-5400000">
            <a:off x="6098675" y="2098050"/>
            <a:ext cx="5225700" cy="94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tile and three columns 1">
  <p:cSld name="CUSTOM_2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>
            <a:off x="670800" y="1473925"/>
            <a:ext cx="2400600" cy="3744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3322050" y="1473925"/>
            <a:ext cx="2400600" cy="374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99" name="Google Shape;99;p16"/>
          <p:cNvSpPr/>
          <p:nvPr/>
        </p:nvSpPr>
        <p:spPr>
          <a:xfrm>
            <a:off x="5973300" y="1473925"/>
            <a:ext cx="2400600" cy="3744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253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1"/>
          </p:nvPr>
        </p:nvSpPr>
        <p:spPr>
          <a:xfrm>
            <a:off x="3499800" y="2502100"/>
            <a:ext cx="2045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subTitle" idx="2"/>
          </p:nvPr>
        </p:nvSpPr>
        <p:spPr>
          <a:xfrm>
            <a:off x="3499800" y="2807275"/>
            <a:ext cx="2045100" cy="10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3"/>
          </p:nvPr>
        </p:nvSpPr>
        <p:spPr>
          <a:xfrm>
            <a:off x="848550" y="2502100"/>
            <a:ext cx="2045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4"/>
          </p:nvPr>
        </p:nvSpPr>
        <p:spPr>
          <a:xfrm>
            <a:off x="848550" y="2807275"/>
            <a:ext cx="2045100" cy="10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5"/>
          </p:nvPr>
        </p:nvSpPr>
        <p:spPr>
          <a:xfrm>
            <a:off x="6151050" y="2502100"/>
            <a:ext cx="2045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500"/>
              <a:buFont typeface="Oswald"/>
              <a:buNone/>
              <a:defRPr sz="25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6"/>
          </p:nvPr>
        </p:nvSpPr>
        <p:spPr>
          <a:xfrm>
            <a:off x="6151050" y="2807275"/>
            <a:ext cx="2045100" cy="10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tile and four columns">
  <p:cSld name="CUSTOM_2_2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34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subTitle" idx="1"/>
          </p:nvPr>
        </p:nvSpPr>
        <p:spPr>
          <a:xfrm>
            <a:off x="3754650" y="1702113"/>
            <a:ext cx="21822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3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subTitle" idx="2"/>
          </p:nvPr>
        </p:nvSpPr>
        <p:spPr>
          <a:xfrm>
            <a:off x="3692838" y="2007288"/>
            <a:ext cx="23058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3"/>
          </p:nvPr>
        </p:nvSpPr>
        <p:spPr>
          <a:xfrm>
            <a:off x="3754650" y="3807450"/>
            <a:ext cx="21822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3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subTitle" idx="4"/>
          </p:nvPr>
        </p:nvSpPr>
        <p:spPr>
          <a:xfrm>
            <a:off x="3692838" y="4134050"/>
            <a:ext cx="23058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8420100" y="1157525"/>
            <a:ext cx="723900" cy="3731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5"/>
          </p:nvPr>
        </p:nvSpPr>
        <p:spPr>
          <a:xfrm>
            <a:off x="5924163" y="1702113"/>
            <a:ext cx="21822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3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6"/>
          </p:nvPr>
        </p:nvSpPr>
        <p:spPr>
          <a:xfrm>
            <a:off x="5862350" y="2007288"/>
            <a:ext cx="23058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7"/>
          </p:nvPr>
        </p:nvSpPr>
        <p:spPr>
          <a:xfrm>
            <a:off x="5924163" y="3807450"/>
            <a:ext cx="21822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3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500"/>
              <a:buFont typeface="Roboto"/>
              <a:buNone/>
              <a:defRPr sz="2500" b="1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8"/>
          </p:nvPr>
        </p:nvSpPr>
        <p:spPr>
          <a:xfrm>
            <a:off x="5862350" y="4134050"/>
            <a:ext cx="23058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>
            <a:spLocks noGrp="1"/>
          </p:cNvSpPr>
          <p:nvPr>
            <p:ph type="title"/>
          </p:nvPr>
        </p:nvSpPr>
        <p:spPr>
          <a:xfrm>
            <a:off x="908126" y="1202700"/>
            <a:ext cx="3790200" cy="7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subTitle" idx="1"/>
          </p:nvPr>
        </p:nvSpPr>
        <p:spPr>
          <a:xfrm>
            <a:off x="908125" y="1900648"/>
            <a:ext cx="3066900" cy="8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ubTitle" idx="2"/>
          </p:nvPr>
        </p:nvSpPr>
        <p:spPr>
          <a:xfrm>
            <a:off x="945451" y="3814900"/>
            <a:ext cx="3790200" cy="2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2"/>
          <p:cNvSpPr txBox="1"/>
          <p:nvPr/>
        </p:nvSpPr>
        <p:spPr>
          <a:xfrm>
            <a:off x="945451" y="3212563"/>
            <a:ext cx="32952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infographics &amp; images by</a:t>
            </a:r>
            <a:r>
              <a:rPr lang="en" sz="11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22"/>
          <p:cNvSpPr/>
          <p:nvPr/>
        </p:nvSpPr>
        <p:spPr>
          <a:xfrm rot="-5400000">
            <a:off x="4292600" y="2098050"/>
            <a:ext cx="5291400" cy="947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59" r:id="rId4"/>
    <p:sldLayoutId id="2147483662" r:id="rId5"/>
    <p:sldLayoutId id="2147483664" r:id="rId6"/>
    <p:sldLayoutId id="214748366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/>
          <p:nvPr/>
        </p:nvSpPr>
        <p:spPr>
          <a:xfrm>
            <a:off x="5037325" y="-42450"/>
            <a:ext cx="4106700" cy="5263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9" name="Google Shape;159;p26"/>
          <p:cNvSpPr txBox="1">
            <a:spLocks noGrp="1"/>
          </p:cNvSpPr>
          <p:nvPr>
            <p:ph type="ctrTitle"/>
          </p:nvPr>
        </p:nvSpPr>
        <p:spPr>
          <a:xfrm>
            <a:off x="533400" y="1540588"/>
            <a:ext cx="50988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Pet Rescue </a:t>
            </a:r>
            <a:br>
              <a:rPr lang="hr-HR" dirty="0"/>
            </a:br>
            <a:r>
              <a:rPr lang="hr-HR" sz="3200" b="0" dirty="0"/>
              <a:t>REST aplikacija</a:t>
            </a:r>
            <a:endParaRPr sz="3200" b="0" dirty="0"/>
          </a:p>
        </p:txBody>
      </p:sp>
      <p:sp>
        <p:nvSpPr>
          <p:cNvPr id="160" name="Google Shape;160;p26"/>
          <p:cNvSpPr txBox="1">
            <a:spLocks noGrp="1"/>
          </p:cNvSpPr>
          <p:nvPr>
            <p:ph type="subTitle" idx="1"/>
          </p:nvPr>
        </p:nvSpPr>
        <p:spPr>
          <a:xfrm>
            <a:off x="2430276" y="4425246"/>
            <a:ext cx="3352800" cy="10117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solidFill>
                  <a:schemeClr val="tx1"/>
                </a:solidFill>
              </a:rPr>
              <a:t>Magdalena Rajić, Ivona Škobić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solidFill>
                  <a:schemeClr val="tx1"/>
                </a:solidFill>
              </a:rPr>
              <a:t> Helena Zeko, Ivona Lozić</a:t>
            </a:r>
          </a:p>
        </p:txBody>
      </p:sp>
      <p:pic>
        <p:nvPicPr>
          <p:cNvPr id="161" name="Google Shape;161;p26"/>
          <p:cNvPicPr preferRelativeResize="0"/>
          <p:nvPr/>
        </p:nvPicPr>
        <p:blipFill rotWithShape="1">
          <a:blip r:embed="rId3">
            <a:alphaModFix amt="80000"/>
          </a:blip>
          <a:srcRect l="40432" t="600" r="16364" b="1013"/>
          <a:stretch/>
        </p:blipFill>
        <p:spPr>
          <a:xfrm>
            <a:off x="5037375" y="-76200"/>
            <a:ext cx="4106700" cy="526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455E24-C3BF-45C0-9F51-6825A01BB6BC}"/>
              </a:ext>
            </a:extLst>
          </p:cNvPr>
          <p:cNvSpPr txBox="1"/>
          <p:nvPr/>
        </p:nvSpPr>
        <p:spPr>
          <a:xfrm>
            <a:off x="2136031" y="4117469"/>
            <a:ext cx="2901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ELEKTRONIČKO POSLOVANJE</a:t>
            </a:r>
            <a:endParaRPr lang="en-US" dirty="0"/>
          </a:p>
        </p:txBody>
      </p:sp>
      <p:sp>
        <p:nvSpPr>
          <p:cNvPr id="7" name="Google Shape;9718;p68">
            <a:extLst>
              <a:ext uri="{FF2B5EF4-FFF2-40B4-BE49-F238E27FC236}">
                <a16:creationId xmlns:a16="http://schemas.microsoft.com/office/drawing/2014/main" id="{5D98B6C9-DE34-479F-8B99-A7A7C6217264}"/>
              </a:ext>
            </a:extLst>
          </p:cNvPr>
          <p:cNvSpPr/>
          <p:nvPr/>
        </p:nvSpPr>
        <p:spPr>
          <a:xfrm>
            <a:off x="2106567" y="4575069"/>
            <a:ext cx="353174" cy="348513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/>
          <p:nvPr/>
        </p:nvSpPr>
        <p:spPr>
          <a:xfrm>
            <a:off x="5037325" y="-42450"/>
            <a:ext cx="4106700" cy="5263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9" name="Google Shape;159;p26"/>
          <p:cNvSpPr txBox="1">
            <a:spLocks noGrp="1"/>
          </p:cNvSpPr>
          <p:nvPr>
            <p:ph type="ctrTitle"/>
          </p:nvPr>
        </p:nvSpPr>
        <p:spPr>
          <a:xfrm>
            <a:off x="298950" y="1350088"/>
            <a:ext cx="50988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3600" dirty="0"/>
              <a:t>Moguće implementacije sustava</a:t>
            </a:r>
            <a:endParaRPr sz="3600" b="0" dirty="0"/>
          </a:p>
        </p:txBody>
      </p:sp>
      <p:pic>
        <p:nvPicPr>
          <p:cNvPr id="161" name="Google Shape;161;p26"/>
          <p:cNvPicPr preferRelativeResize="0"/>
          <p:nvPr/>
        </p:nvPicPr>
        <p:blipFill rotWithShape="1">
          <a:blip r:embed="rId3">
            <a:alphaModFix amt="80000"/>
          </a:blip>
          <a:srcRect l="40432" t="600" r="16364" b="1013"/>
          <a:stretch/>
        </p:blipFill>
        <p:spPr>
          <a:xfrm>
            <a:off x="5037375" y="-76200"/>
            <a:ext cx="4106700" cy="52608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3385B67F-D058-4AD6-970A-97C3F1C47E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100" y="2781301"/>
            <a:ext cx="4872175" cy="2362200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/>
          <a:p>
            <a:pPr algn="just"/>
            <a:r>
              <a:rPr lang="hr-HR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Pretpostavljamo da bi ovaj sustav mogao</a:t>
            </a:r>
          </a:p>
          <a:p>
            <a:pPr algn="just"/>
            <a:r>
              <a:rPr lang="hr-HR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poslužiti i za udruge za zaštitu životinja u regiji</a:t>
            </a:r>
          </a:p>
          <a:p>
            <a:pPr algn="just"/>
            <a:r>
              <a:rPr lang="hr-HR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kad bi imao veći broj životinja dostupnih za</a:t>
            </a:r>
          </a:p>
          <a:p>
            <a:pPr algn="just"/>
            <a:r>
              <a:rPr lang="hr-HR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udomljavanje putem ovog sustava, te kad bi</a:t>
            </a:r>
          </a:p>
          <a:p>
            <a:pPr algn="just"/>
            <a:r>
              <a:rPr lang="hr-HR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možda imao neke dodatne funkcionalnosti kao</a:t>
            </a:r>
          </a:p>
          <a:p>
            <a:pPr algn="just"/>
            <a:r>
              <a:rPr lang="hr-HR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što su pretraga po određenom mjestu, filtriranje</a:t>
            </a:r>
          </a:p>
          <a:p>
            <a:pPr algn="just"/>
            <a:r>
              <a:rPr lang="hr-HR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životinja prema cjepivu i slično</a:t>
            </a:r>
            <a:r>
              <a:rPr lang="hr-HR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556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53"/>
          <p:cNvSpPr/>
          <p:nvPr/>
        </p:nvSpPr>
        <p:spPr>
          <a:xfrm>
            <a:off x="5224825" y="1087900"/>
            <a:ext cx="3426900" cy="314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1" name="Google Shape;631;p53"/>
          <p:cNvSpPr txBox="1">
            <a:spLocks noGrp="1"/>
          </p:cNvSpPr>
          <p:nvPr>
            <p:ph type="title"/>
          </p:nvPr>
        </p:nvSpPr>
        <p:spPr>
          <a:xfrm>
            <a:off x="492250" y="1638300"/>
            <a:ext cx="4486150" cy="21226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4000" dirty="0"/>
              <a:t>Hvala na pozornosti!</a:t>
            </a:r>
            <a:endParaRPr sz="4000" dirty="0"/>
          </a:p>
        </p:txBody>
      </p:sp>
      <p:sp>
        <p:nvSpPr>
          <p:cNvPr id="632" name="Google Shape;632;p53"/>
          <p:cNvSpPr txBox="1">
            <a:spLocks noGrp="1"/>
          </p:cNvSpPr>
          <p:nvPr>
            <p:ph type="subTitle" idx="1"/>
          </p:nvPr>
        </p:nvSpPr>
        <p:spPr>
          <a:xfrm>
            <a:off x="967651" y="3067950"/>
            <a:ext cx="3841938" cy="136435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800" dirty="0"/>
              <a:t>Imate li nekih pitanja?</a:t>
            </a:r>
            <a:endParaRPr sz="1800" dirty="0"/>
          </a:p>
        </p:txBody>
      </p:sp>
      <p:pic>
        <p:nvPicPr>
          <p:cNvPr id="645" name="Google Shape;645;p53"/>
          <p:cNvPicPr preferRelativeResize="0"/>
          <p:nvPr/>
        </p:nvPicPr>
        <p:blipFill rotWithShape="1">
          <a:blip r:embed="rId3">
            <a:alphaModFix amt="80000"/>
          </a:blip>
          <a:srcRect t="18345" b="20462"/>
          <a:stretch/>
        </p:blipFill>
        <p:spPr>
          <a:xfrm>
            <a:off x="5224850" y="1087900"/>
            <a:ext cx="3426900" cy="31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D410D9-06E6-4BBE-AAAB-A3E9629847BA}"/>
              </a:ext>
            </a:extLst>
          </p:cNvPr>
          <p:cNvSpPr txBox="1"/>
          <p:nvPr/>
        </p:nvSpPr>
        <p:spPr>
          <a:xfrm>
            <a:off x="7487086" y="4432300"/>
            <a:ext cx="23292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dirty="0"/>
              <a:t>Tim 2</a:t>
            </a:r>
            <a:endParaRPr lang="en-US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title"/>
          </p:nvPr>
        </p:nvSpPr>
        <p:spPr>
          <a:xfrm>
            <a:off x="540000" y="368825"/>
            <a:ext cx="372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Sadržaj</a:t>
            </a:r>
            <a:endParaRPr dirty="0"/>
          </a:p>
        </p:txBody>
      </p:sp>
      <p:sp>
        <p:nvSpPr>
          <p:cNvPr id="173" name="Google Shape;173;p28"/>
          <p:cNvSpPr txBox="1">
            <a:spLocks noGrp="1"/>
          </p:cNvSpPr>
          <p:nvPr>
            <p:ph type="subTitle" idx="1"/>
          </p:nvPr>
        </p:nvSpPr>
        <p:spPr>
          <a:xfrm>
            <a:off x="1063538" y="1209150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Projektni zadatak</a:t>
            </a:r>
            <a:endParaRPr dirty="0"/>
          </a:p>
        </p:txBody>
      </p:sp>
      <p:sp>
        <p:nvSpPr>
          <p:cNvPr id="174" name="Google Shape;174;p28"/>
          <p:cNvSpPr txBox="1">
            <a:spLocks noGrp="1"/>
          </p:cNvSpPr>
          <p:nvPr>
            <p:ph type="subTitle" idx="4"/>
          </p:nvPr>
        </p:nvSpPr>
        <p:spPr>
          <a:xfrm>
            <a:off x="1063538" y="1751150"/>
            <a:ext cx="37227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Funkcionalnosti aplikacije</a:t>
            </a:r>
            <a:endParaRPr dirty="0"/>
          </a:p>
        </p:txBody>
      </p:sp>
      <p:sp>
        <p:nvSpPr>
          <p:cNvPr id="177" name="Google Shape;177;p28"/>
          <p:cNvSpPr txBox="1">
            <a:spLocks noGrp="1"/>
          </p:cNvSpPr>
          <p:nvPr>
            <p:ph type="title" idx="3"/>
          </p:nvPr>
        </p:nvSpPr>
        <p:spPr>
          <a:xfrm>
            <a:off x="249638" y="1053900"/>
            <a:ext cx="8046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8" name="Google Shape;178;p28"/>
          <p:cNvSpPr txBox="1">
            <a:spLocks noGrp="1"/>
          </p:cNvSpPr>
          <p:nvPr>
            <p:ph type="title" idx="6"/>
          </p:nvPr>
        </p:nvSpPr>
        <p:spPr>
          <a:xfrm>
            <a:off x="258950" y="1629100"/>
            <a:ext cx="8046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79" name="Google Shape;179;p28"/>
          <p:cNvSpPr txBox="1">
            <a:spLocks noGrp="1"/>
          </p:cNvSpPr>
          <p:nvPr>
            <p:ph type="subTitle" idx="7"/>
          </p:nvPr>
        </p:nvSpPr>
        <p:spPr>
          <a:xfrm>
            <a:off x="1073444" y="2370200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Tehnologije i alati</a:t>
            </a:r>
            <a:endParaRPr dirty="0"/>
          </a:p>
        </p:txBody>
      </p:sp>
      <p:sp>
        <p:nvSpPr>
          <p:cNvPr id="181" name="Google Shape;181;p28"/>
          <p:cNvSpPr txBox="1">
            <a:spLocks noGrp="1"/>
          </p:cNvSpPr>
          <p:nvPr>
            <p:ph type="title" idx="9"/>
          </p:nvPr>
        </p:nvSpPr>
        <p:spPr>
          <a:xfrm>
            <a:off x="249638" y="2250363"/>
            <a:ext cx="8046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2" name="Google Shape;182;p28"/>
          <p:cNvSpPr txBox="1">
            <a:spLocks noGrp="1"/>
          </p:cNvSpPr>
          <p:nvPr>
            <p:ph type="subTitle" idx="13"/>
          </p:nvPr>
        </p:nvSpPr>
        <p:spPr>
          <a:xfrm>
            <a:off x="1073444" y="2696095"/>
            <a:ext cx="5454356" cy="10187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Definiranje REST-a</a:t>
            </a:r>
          </a:p>
        </p:txBody>
      </p:sp>
      <p:sp>
        <p:nvSpPr>
          <p:cNvPr id="184" name="Google Shape;184;p28"/>
          <p:cNvSpPr/>
          <p:nvPr/>
        </p:nvSpPr>
        <p:spPr>
          <a:xfrm>
            <a:off x="6024350" y="1376525"/>
            <a:ext cx="3277200" cy="302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28"/>
          <p:cNvSpPr txBox="1">
            <a:spLocks noGrp="1"/>
          </p:cNvSpPr>
          <p:nvPr>
            <p:ph type="title" idx="15"/>
          </p:nvPr>
        </p:nvSpPr>
        <p:spPr>
          <a:xfrm>
            <a:off x="249638" y="2825563"/>
            <a:ext cx="8046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186" name="Google Shape;186;p28"/>
          <p:cNvPicPr preferRelativeResize="0"/>
          <p:nvPr/>
        </p:nvPicPr>
        <p:blipFill rotWithShape="1">
          <a:blip r:embed="rId3">
            <a:alphaModFix amt="79000"/>
          </a:blip>
          <a:srcRect l="9163" r="9163"/>
          <a:stretch/>
        </p:blipFill>
        <p:spPr>
          <a:xfrm flipH="1">
            <a:off x="6015050" y="1376525"/>
            <a:ext cx="3295800" cy="30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888099-C286-4351-906E-740234A45424}"/>
              </a:ext>
            </a:extLst>
          </p:cNvPr>
          <p:cNvSpPr txBox="1"/>
          <p:nvPr/>
        </p:nvSpPr>
        <p:spPr>
          <a:xfrm>
            <a:off x="470444" y="3493063"/>
            <a:ext cx="8046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000" b="1" dirty="0">
                <a:solidFill>
                  <a:schemeClr val="accent3"/>
                </a:solidFill>
                <a:latin typeface="Oswald" panose="00000500000000000000" pitchFamily="2" charset="0"/>
              </a:rPr>
              <a:t>05</a:t>
            </a:r>
            <a:endParaRPr lang="en-US" sz="3000" b="1" dirty="0">
              <a:solidFill>
                <a:schemeClr val="accent3"/>
              </a:solidFill>
              <a:latin typeface="Oswald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450B03-9B2D-45E0-BF13-CF395C4A9EC5}"/>
              </a:ext>
            </a:extLst>
          </p:cNvPr>
          <p:cNvSpPr txBox="1"/>
          <p:nvPr/>
        </p:nvSpPr>
        <p:spPr>
          <a:xfrm>
            <a:off x="1054238" y="3539229"/>
            <a:ext cx="3652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b="1" dirty="0">
                <a:latin typeface="Oswald" panose="00000500000000000000" pitchFamily="2" charset="0"/>
              </a:rPr>
              <a:t>Moguće implementacije</a:t>
            </a:r>
            <a:endParaRPr lang="en-US" sz="2400" b="1" dirty="0">
              <a:latin typeface="Oswald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/>
          <p:nvPr/>
        </p:nvSpPr>
        <p:spPr>
          <a:xfrm>
            <a:off x="4539000" y="706050"/>
            <a:ext cx="4062900" cy="372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29"/>
          <p:cNvSpPr txBox="1">
            <a:spLocks noGrp="1"/>
          </p:cNvSpPr>
          <p:nvPr>
            <p:ph type="title"/>
          </p:nvPr>
        </p:nvSpPr>
        <p:spPr>
          <a:xfrm flipH="1">
            <a:off x="467635" y="1925650"/>
            <a:ext cx="34017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800" dirty="0"/>
              <a:t>PROJEKTNI ZADATAK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193" name="Google Shape;193;p29"/>
          <p:cNvSpPr txBox="1">
            <a:spLocks noGrp="1"/>
          </p:cNvSpPr>
          <p:nvPr>
            <p:ph type="subTitle" idx="1"/>
          </p:nvPr>
        </p:nvSpPr>
        <p:spPr>
          <a:xfrm flipH="1">
            <a:off x="383558" y="2784240"/>
            <a:ext cx="4560974" cy="22478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800" dirty="0">
                <a:solidFill>
                  <a:schemeClr val="tx1"/>
                </a:solidFill>
              </a:rPr>
              <a:t>Kreirati REST-full web aplikaciju za udomljavanje životinja, koja omogućava posjetiteljima brzu i jednostavnu mogućnost pregleda životinja, te brzu opciju odabira životinja za koje bi mogli ispuniti prijavu i započeti udomljavanje.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hr-HR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  <p:pic>
        <p:nvPicPr>
          <p:cNvPr id="6" name="Google Shape;199;p30">
            <a:extLst>
              <a:ext uri="{FF2B5EF4-FFF2-40B4-BE49-F238E27FC236}">
                <a16:creationId xmlns:a16="http://schemas.microsoft.com/office/drawing/2014/main" id="{85E4778A-136D-4545-B6E6-DD61F988C7AA}"/>
              </a:ext>
            </a:extLst>
          </p:cNvPr>
          <p:cNvPicPr preferRelativeResize="0"/>
          <p:nvPr/>
        </p:nvPicPr>
        <p:blipFill rotWithShape="1">
          <a:blip r:embed="rId3">
            <a:alphaModFix amt="80000"/>
          </a:blip>
          <a:srcRect l="6438" r="6438"/>
          <a:stretch/>
        </p:blipFill>
        <p:spPr>
          <a:xfrm flipH="1">
            <a:off x="4539000" y="570583"/>
            <a:ext cx="4062900" cy="373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9983;p69">
            <a:extLst>
              <a:ext uri="{FF2B5EF4-FFF2-40B4-BE49-F238E27FC236}">
                <a16:creationId xmlns:a16="http://schemas.microsoft.com/office/drawing/2014/main" id="{06AE90EA-D35F-4DCE-AD14-728126A3D8FE}"/>
              </a:ext>
            </a:extLst>
          </p:cNvPr>
          <p:cNvGrpSpPr/>
          <p:nvPr/>
        </p:nvGrpSpPr>
        <p:grpSpPr>
          <a:xfrm>
            <a:off x="111197" y="2157148"/>
            <a:ext cx="356438" cy="353557"/>
            <a:chOff x="-31166825" y="1939525"/>
            <a:chExt cx="293800" cy="291425"/>
          </a:xfrm>
          <a:solidFill>
            <a:schemeClr val="bg1"/>
          </a:solidFill>
        </p:grpSpPr>
        <p:sp>
          <p:nvSpPr>
            <p:cNvPr id="8" name="Google Shape;9984;p69">
              <a:extLst>
                <a:ext uri="{FF2B5EF4-FFF2-40B4-BE49-F238E27FC236}">
                  <a16:creationId xmlns:a16="http://schemas.microsoft.com/office/drawing/2014/main" id="{B7396FFB-95CB-410E-9B55-990C9106FAA0}"/>
                </a:ext>
              </a:extLst>
            </p:cNvPr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9" name="Google Shape;9985;p69">
              <a:extLst>
                <a:ext uri="{FF2B5EF4-FFF2-40B4-BE49-F238E27FC236}">
                  <a16:creationId xmlns:a16="http://schemas.microsoft.com/office/drawing/2014/main" id="{40B48BB9-D820-458A-9551-C35925220922}"/>
                </a:ext>
              </a:extLst>
            </p:cNvPr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9986;p69">
              <a:extLst>
                <a:ext uri="{FF2B5EF4-FFF2-40B4-BE49-F238E27FC236}">
                  <a16:creationId xmlns:a16="http://schemas.microsoft.com/office/drawing/2014/main" id="{EEBC25E9-CEF3-4825-9750-722ECE7F3D91}"/>
                </a:ext>
              </a:extLst>
            </p:cNvPr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9987;p69">
              <a:extLst>
                <a:ext uri="{FF2B5EF4-FFF2-40B4-BE49-F238E27FC236}">
                  <a16:creationId xmlns:a16="http://schemas.microsoft.com/office/drawing/2014/main" id="{FC640E10-27D7-49B9-8457-2093E4AD4214}"/>
                </a:ext>
              </a:extLst>
            </p:cNvPr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9988;p69">
              <a:extLst>
                <a:ext uri="{FF2B5EF4-FFF2-40B4-BE49-F238E27FC236}">
                  <a16:creationId xmlns:a16="http://schemas.microsoft.com/office/drawing/2014/main" id="{5963EC2D-44A9-4704-BAC4-3156D1E31A9A}"/>
                </a:ext>
              </a:extLst>
            </p:cNvPr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9989;p69">
              <a:extLst>
                <a:ext uri="{FF2B5EF4-FFF2-40B4-BE49-F238E27FC236}">
                  <a16:creationId xmlns:a16="http://schemas.microsoft.com/office/drawing/2014/main" id="{19A95404-75A7-49C5-A358-0579C4B6D4A4}"/>
                </a:ext>
              </a:extLst>
            </p:cNvPr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9990;p69">
              <a:extLst>
                <a:ext uri="{FF2B5EF4-FFF2-40B4-BE49-F238E27FC236}">
                  <a16:creationId xmlns:a16="http://schemas.microsoft.com/office/drawing/2014/main" id="{2295FB77-75F8-48D7-8405-12C4EF21AE87}"/>
                </a:ext>
              </a:extLst>
            </p:cNvPr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9991;p69">
              <a:extLst>
                <a:ext uri="{FF2B5EF4-FFF2-40B4-BE49-F238E27FC236}">
                  <a16:creationId xmlns:a16="http://schemas.microsoft.com/office/drawing/2014/main" id="{F90EC8A2-E55C-4129-B3D9-3ACCB2FD01F3}"/>
                </a:ext>
              </a:extLst>
            </p:cNvPr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9992;p69">
              <a:extLst>
                <a:ext uri="{FF2B5EF4-FFF2-40B4-BE49-F238E27FC236}">
                  <a16:creationId xmlns:a16="http://schemas.microsoft.com/office/drawing/2014/main" id="{E2B5D66E-C8C9-464F-AB04-D26CDB94860B}"/>
                </a:ext>
              </a:extLst>
            </p:cNvPr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9993;p69">
              <a:extLst>
                <a:ext uri="{FF2B5EF4-FFF2-40B4-BE49-F238E27FC236}">
                  <a16:creationId xmlns:a16="http://schemas.microsoft.com/office/drawing/2014/main" id="{04E337B0-189B-4AD3-AE51-A7366491EB23}"/>
                </a:ext>
              </a:extLst>
            </p:cNvPr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9994;p69">
              <a:extLst>
                <a:ext uri="{FF2B5EF4-FFF2-40B4-BE49-F238E27FC236}">
                  <a16:creationId xmlns:a16="http://schemas.microsoft.com/office/drawing/2014/main" id="{0C8C4C6F-69C7-49A1-A307-7A8943378FBF}"/>
                </a:ext>
              </a:extLst>
            </p:cNvPr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9"/>
          <p:cNvSpPr txBox="1">
            <a:spLocks noGrp="1"/>
          </p:cNvSpPr>
          <p:nvPr>
            <p:ph type="title"/>
          </p:nvPr>
        </p:nvSpPr>
        <p:spPr>
          <a:xfrm>
            <a:off x="630471" y="463240"/>
            <a:ext cx="82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Funkcionalnosti aplikacije prema ovlastima(Role)</a:t>
            </a:r>
            <a:endParaRPr dirty="0"/>
          </a:p>
        </p:txBody>
      </p:sp>
      <p:pic>
        <p:nvPicPr>
          <p:cNvPr id="344" name="Google Shape;344;p39"/>
          <p:cNvPicPr preferRelativeResize="0"/>
          <p:nvPr/>
        </p:nvPicPr>
        <p:blipFill rotWithShape="1">
          <a:blip r:embed="rId3">
            <a:alphaModFix amt="80000"/>
          </a:blip>
          <a:srcRect l="27476" r="4996"/>
          <a:stretch/>
        </p:blipFill>
        <p:spPr>
          <a:xfrm flipH="1">
            <a:off x="-36900" y="1157525"/>
            <a:ext cx="3486000" cy="343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F4803203-D40A-4FEA-BD3A-61EEA77055D4}"/>
              </a:ext>
            </a:extLst>
          </p:cNvPr>
          <p:cNvSpPr txBox="1"/>
          <p:nvPr/>
        </p:nvSpPr>
        <p:spPr>
          <a:xfrm>
            <a:off x="3705739" y="1035940"/>
            <a:ext cx="5438261" cy="39060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Bef>
                <a:spcPts val="400"/>
              </a:spcBef>
            </a:pPr>
            <a:r>
              <a:rPr lang="hr-HR" sz="16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Korisnik - gost</a:t>
            </a:r>
            <a:endParaRPr lang="hr-HR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400"/>
              </a:spcBef>
              <a:buFont typeface="Symbol" panose="05050102010706020507" pitchFamily="18" charset="2"/>
              <a:buChar char=""/>
            </a:pPr>
            <a:r>
              <a:rPr lang="hr-HR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Pregled početne stranice</a:t>
            </a:r>
          </a:p>
          <a:p>
            <a:pPr marL="342900" lvl="0" indent="-342900" algn="just">
              <a:lnSpc>
                <a:spcPct val="150000"/>
              </a:lnSpc>
              <a:spcBef>
                <a:spcPts val="400"/>
              </a:spcBef>
              <a:buFont typeface="Symbol" panose="05050102010706020507" pitchFamily="18" charset="2"/>
              <a:buChar char=""/>
            </a:pPr>
            <a:r>
              <a:rPr lang="hr-HR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Pregled dostupnih životinja</a:t>
            </a:r>
            <a:endParaRPr lang="en-US" sz="12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400"/>
              </a:spcAft>
              <a:buFont typeface="Symbol" panose="05050102010706020507" pitchFamily="18" charset="2"/>
              <a:buChar char=""/>
            </a:pPr>
            <a:r>
              <a:rPr lang="hr-HR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Odabir određene životinje </a:t>
            </a:r>
          </a:p>
          <a:p>
            <a:pPr marL="342900" lvl="0" indent="-342900" algn="just">
              <a:lnSpc>
                <a:spcPct val="150000"/>
              </a:lnSpc>
              <a:spcAft>
                <a:spcPts val="400"/>
              </a:spcAft>
              <a:buFont typeface="Symbol" panose="05050102010706020507" pitchFamily="18" charset="2"/>
              <a:buChar char=""/>
            </a:pPr>
            <a:r>
              <a:rPr lang="hr-HR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Ispunjavanje prijave </a:t>
            </a:r>
            <a:r>
              <a:rPr lang="hr-HR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 početak udomljavanja</a:t>
            </a:r>
            <a:endParaRPr lang="hr-HR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hr-HR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Administrator</a:t>
            </a:r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hr-HR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Pregled početne stranice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hr-HR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Prijava administratora na stranicu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hr-HR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Uređivanje i brisanje korisnika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hr-HR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Dodavanje, uređivanje i brisanje životinja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hr-HR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Pregled svih korisnika i životinja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8" name="Google Shape;9571;p68">
            <a:extLst>
              <a:ext uri="{FF2B5EF4-FFF2-40B4-BE49-F238E27FC236}">
                <a16:creationId xmlns:a16="http://schemas.microsoft.com/office/drawing/2014/main" id="{0131809C-492C-498A-8D6C-61F0C5E8F177}"/>
              </a:ext>
            </a:extLst>
          </p:cNvPr>
          <p:cNvGrpSpPr/>
          <p:nvPr/>
        </p:nvGrpSpPr>
        <p:grpSpPr>
          <a:xfrm>
            <a:off x="231648" y="570562"/>
            <a:ext cx="368987" cy="358056"/>
            <a:chOff x="-59481900" y="2290800"/>
            <a:chExt cx="319000" cy="309550"/>
          </a:xfrm>
        </p:grpSpPr>
        <p:sp>
          <p:nvSpPr>
            <p:cNvPr id="49" name="Google Shape;9572;p68">
              <a:extLst>
                <a:ext uri="{FF2B5EF4-FFF2-40B4-BE49-F238E27FC236}">
                  <a16:creationId xmlns:a16="http://schemas.microsoft.com/office/drawing/2014/main" id="{3556B223-CFFA-48E6-A94E-03AC36E15674}"/>
                </a:ext>
              </a:extLst>
            </p:cNvPr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9573;p68">
              <a:extLst>
                <a:ext uri="{FF2B5EF4-FFF2-40B4-BE49-F238E27FC236}">
                  <a16:creationId xmlns:a16="http://schemas.microsoft.com/office/drawing/2014/main" id="{536B3D3D-DE8E-4B9F-B7B8-324A43F5D31B}"/>
                </a:ext>
              </a:extLst>
            </p:cNvPr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9574;p68">
              <a:extLst>
                <a:ext uri="{FF2B5EF4-FFF2-40B4-BE49-F238E27FC236}">
                  <a16:creationId xmlns:a16="http://schemas.microsoft.com/office/drawing/2014/main" id="{258516FC-2833-4EFF-8FFF-598B203FC7CF}"/>
                </a:ext>
              </a:extLst>
            </p:cNvPr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9575;p68">
              <a:extLst>
                <a:ext uri="{FF2B5EF4-FFF2-40B4-BE49-F238E27FC236}">
                  <a16:creationId xmlns:a16="http://schemas.microsoft.com/office/drawing/2014/main" id="{612F6D5E-AEF5-4ED1-A4A9-B451AD71B4B4}"/>
                </a:ext>
              </a:extLst>
            </p:cNvPr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9576;p68">
              <a:extLst>
                <a:ext uri="{FF2B5EF4-FFF2-40B4-BE49-F238E27FC236}">
                  <a16:creationId xmlns:a16="http://schemas.microsoft.com/office/drawing/2014/main" id="{D2C1707A-F5B1-485F-9738-F892CB099946}"/>
                </a:ext>
              </a:extLst>
            </p:cNvPr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9577;p68">
              <a:extLst>
                <a:ext uri="{FF2B5EF4-FFF2-40B4-BE49-F238E27FC236}">
                  <a16:creationId xmlns:a16="http://schemas.microsoft.com/office/drawing/2014/main" id="{B2475B37-C962-47AF-8DD5-03B8B435614A}"/>
                </a:ext>
              </a:extLst>
            </p:cNvPr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>
            <a:spLocks noGrp="1"/>
          </p:cNvSpPr>
          <p:nvPr>
            <p:ph type="title"/>
          </p:nvPr>
        </p:nvSpPr>
        <p:spPr>
          <a:xfrm>
            <a:off x="912564" y="549433"/>
            <a:ext cx="388171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Tehnologije i alati</a:t>
            </a:r>
            <a:endParaRPr dirty="0"/>
          </a:p>
        </p:txBody>
      </p:sp>
      <p:sp>
        <p:nvSpPr>
          <p:cNvPr id="261" name="Google Shape;261;p34"/>
          <p:cNvSpPr txBox="1">
            <a:spLocks noGrp="1"/>
          </p:cNvSpPr>
          <p:nvPr>
            <p:ph type="subTitle" idx="2"/>
          </p:nvPr>
        </p:nvSpPr>
        <p:spPr>
          <a:xfrm>
            <a:off x="3369855" y="2472267"/>
            <a:ext cx="2304989" cy="15373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nl-NL" dirty="0">
                <a:solidFill>
                  <a:schemeClr val="bg1"/>
                </a:solidFill>
              </a:rPr>
              <a:t> .NET Core Web API  </a:t>
            </a:r>
            <a:endParaRPr lang="hr-HR" dirty="0">
              <a:solidFill>
                <a:schemeClr val="bg1"/>
              </a:solidFill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nl-NL" dirty="0">
                <a:solidFill>
                  <a:schemeClr val="bg1"/>
                </a:solidFill>
              </a:rPr>
              <a:t>Visual Studio 2019 </a:t>
            </a:r>
            <a:endParaRPr lang="hr-HR" dirty="0">
              <a:solidFill>
                <a:schemeClr val="bg1"/>
              </a:solidFill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nl-NL" dirty="0">
                <a:solidFill>
                  <a:schemeClr val="bg1"/>
                </a:solidFill>
              </a:rPr>
              <a:t>Microsoft SQL Server</a:t>
            </a:r>
            <a:endParaRPr lang="hr-HR" dirty="0">
              <a:solidFill>
                <a:schemeClr val="bg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endParaRPr lang="hr-HR" dirty="0">
              <a:solidFill>
                <a:schemeClr val="bg1"/>
              </a:solidFill>
            </a:endParaRPr>
          </a:p>
        </p:txBody>
      </p:sp>
      <p:sp>
        <p:nvSpPr>
          <p:cNvPr id="262" name="Google Shape;262;p34"/>
          <p:cNvSpPr txBox="1">
            <a:spLocks noGrp="1"/>
          </p:cNvSpPr>
          <p:nvPr>
            <p:ph type="subTitle" idx="1"/>
          </p:nvPr>
        </p:nvSpPr>
        <p:spPr>
          <a:xfrm>
            <a:off x="3499800" y="1794812"/>
            <a:ext cx="2045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b="0" dirty="0"/>
              <a:t>Backend</a:t>
            </a:r>
            <a:endParaRPr b="0" dirty="0"/>
          </a:p>
        </p:txBody>
      </p:sp>
      <p:sp>
        <p:nvSpPr>
          <p:cNvPr id="263" name="Google Shape;263;p34"/>
          <p:cNvSpPr txBox="1">
            <a:spLocks noGrp="1"/>
          </p:cNvSpPr>
          <p:nvPr>
            <p:ph type="subTitle" idx="3"/>
          </p:nvPr>
        </p:nvSpPr>
        <p:spPr>
          <a:xfrm>
            <a:off x="783150" y="1756285"/>
            <a:ext cx="2045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b="0" dirty="0"/>
              <a:t>Frontend</a:t>
            </a:r>
            <a:endParaRPr b="0" dirty="0"/>
          </a:p>
        </p:txBody>
      </p:sp>
      <p:sp>
        <p:nvSpPr>
          <p:cNvPr id="264" name="Google Shape;264;p34"/>
          <p:cNvSpPr txBox="1">
            <a:spLocks noGrp="1"/>
          </p:cNvSpPr>
          <p:nvPr>
            <p:ph type="subTitle" idx="4"/>
          </p:nvPr>
        </p:nvSpPr>
        <p:spPr>
          <a:xfrm>
            <a:off x="922964" y="2491115"/>
            <a:ext cx="2045100" cy="1518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hr-HR" sz="1600" dirty="0"/>
              <a:t>React.js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hr-HR" sz="1600" dirty="0"/>
              <a:t>Bootstrap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hr-HR" sz="1600" dirty="0"/>
              <a:t>HTML,CSS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hr-HR" sz="1600" dirty="0"/>
              <a:t>Visual Studio Code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endParaRPr lang="hr-HR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hr-HR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5" name="Google Shape;265;p34"/>
          <p:cNvSpPr txBox="1">
            <a:spLocks noGrp="1"/>
          </p:cNvSpPr>
          <p:nvPr>
            <p:ph type="subTitle" idx="5"/>
          </p:nvPr>
        </p:nvSpPr>
        <p:spPr>
          <a:xfrm>
            <a:off x="5914681" y="1673347"/>
            <a:ext cx="2446170" cy="7391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300" b="0" dirty="0"/>
              <a:t>Vođenje i testiranje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300" b="0" dirty="0"/>
              <a:t> projetka</a:t>
            </a:r>
            <a:endParaRPr sz="2300" b="0" dirty="0"/>
          </a:p>
        </p:txBody>
      </p:sp>
      <p:sp>
        <p:nvSpPr>
          <p:cNvPr id="266" name="Google Shape;266;p34"/>
          <p:cNvSpPr txBox="1">
            <a:spLocks noGrp="1"/>
          </p:cNvSpPr>
          <p:nvPr>
            <p:ph type="subTitle" idx="6"/>
          </p:nvPr>
        </p:nvSpPr>
        <p:spPr>
          <a:xfrm>
            <a:off x="6489716" y="2701860"/>
            <a:ext cx="2045100" cy="10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hr-HR" sz="1800" dirty="0"/>
              <a:t>Trello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hr-HR" sz="1800" dirty="0"/>
              <a:t>Github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hr-HR" sz="1800" dirty="0"/>
              <a:t>Postman</a:t>
            </a:r>
            <a:endParaRPr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36AD7A2-04F1-4544-B454-53377CFC5AE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874" y="4168600"/>
            <a:ext cx="443880" cy="44388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293E83E-B053-4F0A-8DC0-8C9564BB3E5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370" y="4192500"/>
            <a:ext cx="443880" cy="4438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F07F016-4362-4C3A-AF3F-646A27C057E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50" y="4145969"/>
            <a:ext cx="629284" cy="5191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AFA103-3D32-4A39-9143-8EA4DFF317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1602482" y="4183608"/>
            <a:ext cx="591840" cy="4438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D30EDB-A72C-4A55-AA26-02A99FD65E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1720" y="4028497"/>
            <a:ext cx="591840" cy="5839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4630F8-A4C1-4637-879C-7F97686FD8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26598" y="3882552"/>
            <a:ext cx="895112" cy="8951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90BD340-5C2E-4FD6-96BA-2186E0E9CB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96540" y="4069462"/>
            <a:ext cx="689956" cy="689956"/>
          </a:xfrm>
          <a:prstGeom prst="rect">
            <a:avLst/>
          </a:prstGeom>
        </p:spPr>
      </p:pic>
      <p:grpSp>
        <p:nvGrpSpPr>
          <p:cNvPr id="43" name="Google Shape;9517;p68">
            <a:extLst>
              <a:ext uri="{FF2B5EF4-FFF2-40B4-BE49-F238E27FC236}">
                <a16:creationId xmlns:a16="http://schemas.microsoft.com/office/drawing/2014/main" id="{675F81EE-7325-4BF0-A41B-D8C31C3DAE15}"/>
              </a:ext>
            </a:extLst>
          </p:cNvPr>
          <p:cNvGrpSpPr/>
          <p:nvPr/>
        </p:nvGrpSpPr>
        <p:grpSpPr>
          <a:xfrm>
            <a:off x="543577" y="651275"/>
            <a:ext cx="368987" cy="369016"/>
            <a:chOff x="-63252250" y="1930850"/>
            <a:chExt cx="319000" cy="319025"/>
          </a:xfrm>
        </p:grpSpPr>
        <p:sp>
          <p:nvSpPr>
            <p:cNvPr id="44" name="Google Shape;9518;p68">
              <a:extLst>
                <a:ext uri="{FF2B5EF4-FFF2-40B4-BE49-F238E27FC236}">
                  <a16:creationId xmlns:a16="http://schemas.microsoft.com/office/drawing/2014/main" id="{A0697053-116A-47B0-A4CB-D9FEE44926C8}"/>
                </a:ext>
              </a:extLst>
            </p:cNvPr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9519;p68">
              <a:extLst>
                <a:ext uri="{FF2B5EF4-FFF2-40B4-BE49-F238E27FC236}">
                  <a16:creationId xmlns:a16="http://schemas.microsoft.com/office/drawing/2014/main" id="{24B96483-D232-418D-98CA-01CAD06AA307}"/>
                </a:ext>
              </a:extLst>
            </p:cNvPr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94693DE3-8ACA-4F25-8EEC-9D92D3DE18BD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168400" y="2032000"/>
            <a:ext cx="3162300" cy="2528650"/>
          </a:xfrm>
          <a:solidFill>
            <a:schemeClr val="accent4">
              <a:lumMod val="75000"/>
            </a:schemeClr>
          </a:solidFill>
        </p:spPr>
        <p:txBody>
          <a:bodyPr/>
          <a:lstStyle/>
          <a:p>
            <a:pPr marL="571500" indent="-457200" algn="just">
              <a:buFont typeface="Courier New" panose="02070309020205020404" pitchFamily="49" charset="0"/>
              <a:buChar char="o"/>
            </a:pPr>
            <a:r>
              <a:rPr lang="hr-HR" sz="2800" dirty="0"/>
              <a:t>GET</a:t>
            </a:r>
          </a:p>
          <a:p>
            <a:pPr marL="571500" indent="-457200" algn="just">
              <a:buFont typeface="Courier New" panose="02070309020205020404" pitchFamily="49" charset="0"/>
              <a:buChar char="o"/>
            </a:pPr>
            <a:r>
              <a:rPr lang="hr-HR" sz="2800" dirty="0"/>
              <a:t>PUT</a:t>
            </a:r>
          </a:p>
          <a:p>
            <a:pPr marL="571500" indent="-457200" algn="just">
              <a:buFont typeface="Courier New" panose="02070309020205020404" pitchFamily="49" charset="0"/>
              <a:buChar char="o"/>
            </a:pPr>
            <a:r>
              <a:rPr lang="hr-HR" sz="2800" dirty="0"/>
              <a:t>POST</a:t>
            </a:r>
          </a:p>
          <a:p>
            <a:pPr marL="571500" indent="-457200" algn="just">
              <a:buFont typeface="Courier New" panose="02070309020205020404" pitchFamily="49" charset="0"/>
              <a:buChar char="o"/>
            </a:pPr>
            <a:r>
              <a:rPr lang="hr-HR" sz="2800" dirty="0"/>
              <a:t>DELETE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823CE5-1427-454A-8309-72F9B1204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" dirty="0"/>
              <a:t>Definiranje REST-a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AAF24C-B64E-4651-B452-20A506B1DD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482600" y="1296487"/>
            <a:ext cx="5162150" cy="357000"/>
          </a:xfrm>
        </p:spPr>
        <p:txBody>
          <a:bodyPr/>
          <a:lstStyle/>
          <a:p>
            <a:r>
              <a:rPr lang="hr-HR" dirty="0"/>
              <a:t>Metode koje smo koristili:</a:t>
            </a:r>
            <a:endParaRPr lang="en-US" dirty="0"/>
          </a:p>
        </p:txBody>
      </p:sp>
      <p:pic>
        <p:nvPicPr>
          <p:cNvPr id="13" name="Google Shape;199;p30">
            <a:extLst>
              <a:ext uri="{FF2B5EF4-FFF2-40B4-BE49-F238E27FC236}">
                <a16:creationId xmlns:a16="http://schemas.microsoft.com/office/drawing/2014/main" id="{E9248228-2920-4FCB-A06D-4859B366E44C}"/>
              </a:ext>
            </a:extLst>
          </p:cNvPr>
          <p:cNvPicPr preferRelativeResize="0"/>
          <p:nvPr/>
        </p:nvPicPr>
        <p:blipFill rotWithShape="1">
          <a:blip r:embed="rId2">
            <a:alphaModFix amt="80000"/>
          </a:blip>
          <a:srcRect l="6438" r="6438"/>
          <a:stretch/>
        </p:blipFill>
        <p:spPr>
          <a:xfrm flipH="1">
            <a:off x="4330700" y="1156787"/>
            <a:ext cx="4102100" cy="3731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8758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B116D94-3A1C-4210-8775-3397E318E4F4}"/>
              </a:ext>
            </a:extLst>
          </p:cNvPr>
          <p:cNvSpPr/>
          <p:nvPr/>
        </p:nvSpPr>
        <p:spPr>
          <a:xfrm>
            <a:off x="431800" y="368825"/>
            <a:ext cx="8712200" cy="5727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83831E-F4E2-4447-B03D-D44F9127B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Definiranje REST-a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0896D8-BBFC-4A9A-B4CE-FD2B2474F3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9553" y="1154600"/>
            <a:ext cx="2182200" cy="357000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hr-HR" dirty="0"/>
              <a:t>GET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2A88D83-61BB-484B-B356-E3EF95F5A01A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353107" y="1558957"/>
            <a:ext cx="5928689" cy="774386"/>
          </a:xfrm>
        </p:spPr>
        <p:txBody>
          <a:bodyPr/>
          <a:lstStyle/>
          <a:p>
            <a:r>
              <a:rPr lang="pl-PL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Metoda GET koristi se isključivo za</a:t>
            </a:r>
          </a:p>
          <a:p>
            <a:r>
              <a:rPr lang="pl-P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dohvaćanje informacija i ne mijenja ih ni na koji način</a:t>
            </a:r>
            <a:r>
              <a:rPr lang="pl-PL" dirty="0"/>
              <a:t>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DC23E3-95DE-404A-9878-BD48A7AE9F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653"/>
          <a:stretch/>
        </p:blipFill>
        <p:spPr>
          <a:xfrm>
            <a:off x="256583" y="2353266"/>
            <a:ext cx="8052039" cy="14580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02218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B116D94-3A1C-4210-8775-3397E318E4F4}"/>
              </a:ext>
            </a:extLst>
          </p:cNvPr>
          <p:cNvSpPr/>
          <p:nvPr/>
        </p:nvSpPr>
        <p:spPr>
          <a:xfrm>
            <a:off x="431800" y="368825"/>
            <a:ext cx="8712200" cy="5727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83831E-F4E2-4447-B03D-D44F9127B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Definiranje REST-a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6BFDBC0-A15D-4B0F-8E76-D6AA5A74EFA3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5710454" y="1523613"/>
            <a:ext cx="2182200" cy="357000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r>
              <a:rPr lang="hr-HR" dirty="0"/>
              <a:t>PUT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FFC70B7E-457A-411C-A798-75AB93287F26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5379153" y="2110423"/>
            <a:ext cx="2844802" cy="2030301"/>
          </a:xfrm>
        </p:spPr>
        <p:txBody>
          <a:bodyPr/>
          <a:lstStyle/>
          <a:p>
            <a:pPr algn="l"/>
            <a:r>
              <a:rPr lang="hr-H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Pomoću PUT metode ,</a:t>
            </a:r>
            <a:r>
              <a:rPr lang="hr-H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moguće</a:t>
            </a:r>
            <a:r>
              <a:rPr lang="hr-H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 izmijeniti</a:t>
            </a:r>
            <a:r>
              <a:rPr lang="hr-H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odnosno urediti</a:t>
            </a:r>
            <a:r>
              <a:rPr lang="hr-H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eke</a:t>
            </a:r>
            <a:r>
              <a:rPr lang="hr-H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informacije za</a:t>
            </a:r>
            <a:r>
              <a:rPr lang="hr-H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samu</a:t>
            </a:r>
            <a:r>
              <a:rPr lang="hr-H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životinj</a:t>
            </a:r>
            <a:r>
              <a:rPr lang="hr-H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 </a:t>
            </a:r>
            <a:r>
              <a:rPr lang="hr-HR" sz="1600" noProof="1">
                <a:latin typeface="Times New Roman" panose="02020603050405020304" pitchFamily="18" charset="0"/>
                <a:cs typeface="Times New Roman" panose="02020603050405020304" pitchFamily="18" charset="0"/>
              </a:rPr>
              <a:t>promijeniti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ažuriranu sliku.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3773B6-04DE-4161-9138-D937CD380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35" y="1539484"/>
            <a:ext cx="5051732" cy="3172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364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45A12C9-0DAE-486D-86C1-26EA9759C63E}"/>
              </a:ext>
            </a:extLst>
          </p:cNvPr>
          <p:cNvSpPr/>
          <p:nvPr/>
        </p:nvSpPr>
        <p:spPr>
          <a:xfrm>
            <a:off x="251000" y="368825"/>
            <a:ext cx="8893000" cy="5727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83831E-F4E2-4447-B03D-D44F9127B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Definiranje REST-a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0896D8-BBFC-4A9A-B4CE-FD2B2474F3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000" y="1177514"/>
            <a:ext cx="2182200" cy="357000"/>
          </a:xfrm>
          <a:solidFill>
            <a:schemeClr val="tx2"/>
          </a:solidFill>
        </p:spPr>
        <p:txBody>
          <a:bodyPr/>
          <a:lstStyle/>
          <a:p>
            <a:r>
              <a:rPr lang="hr-HR" dirty="0"/>
              <a:t>POST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2A88D83-61BB-484B-B356-E3EF95F5A01A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11300" y="1534514"/>
            <a:ext cx="3914700" cy="1142374"/>
          </a:xfrm>
        </p:spPr>
        <p:txBody>
          <a:bodyPr/>
          <a:lstStyle/>
          <a:p>
            <a:pPr algn="l"/>
            <a:r>
              <a:rPr lang="pl-P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 bi se kreirala nova životinja, koristimo</a:t>
            </a:r>
          </a:p>
          <a:p>
            <a:pPr algn="l"/>
            <a:r>
              <a:rPr lang="pl-PL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 metodu, pomoću koje se u bazu</a:t>
            </a:r>
          </a:p>
          <a:p>
            <a:pPr algn="l"/>
            <a:r>
              <a:rPr lang="pl-PL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podataka spremi nova životinja s unesenim</a:t>
            </a:r>
          </a:p>
          <a:p>
            <a:pPr algn="l"/>
            <a:r>
              <a:rPr lang="pl-PL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podacima od strane administratora.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96BFDBC0-A15D-4B0F-8E76-D6AA5A74EFA3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5226249" y="1166613"/>
            <a:ext cx="2182200" cy="357000"/>
          </a:xfrm>
          <a:solidFill>
            <a:schemeClr val="tx2"/>
          </a:solidFill>
        </p:spPr>
        <p:txBody>
          <a:bodyPr/>
          <a:lstStyle/>
          <a:p>
            <a:r>
              <a:rPr lang="hr-HR" dirty="0"/>
              <a:t>DELETE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FFC70B7E-457A-411C-A798-75AB93287F26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3803452" y="1516606"/>
            <a:ext cx="4261048" cy="105514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Ova metoda ima ulazni parametar ID, koji predstavlja ID životinje, te će se životinja s tim ID-om obrisati ako pozovemo ovu metodu.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7BBEDAD-B8A2-48F8-A3A7-EB37A8530A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8" r="2811" b="16682"/>
          <a:stretch/>
        </p:blipFill>
        <p:spPr>
          <a:xfrm>
            <a:off x="4402667" y="3912291"/>
            <a:ext cx="4168539" cy="82545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0F2EF7A-0DE4-4518-A574-DF01A9B0F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797" y="2694796"/>
            <a:ext cx="6906409" cy="11423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977938-580D-4B7A-8EAD-9530152D1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63" y="2567849"/>
            <a:ext cx="3958373" cy="246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991989"/>
      </p:ext>
    </p:extLst>
  </p:cSld>
  <p:clrMapOvr>
    <a:masterClrMapping/>
  </p:clrMapOvr>
</p:sld>
</file>

<file path=ppt/theme/theme1.xml><?xml version="1.0" encoding="utf-8"?>
<a:theme xmlns:a="http://schemas.openxmlformats.org/drawingml/2006/main" name="Pets for Therapy Breakthrough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EFEFEF"/>
      </a:lt2>
      <a:accent1>
        <a:srgbClr val="A7C7E4"/>
      </a:accent1>
      <a:accent2>
        <a:srgbClr val="3F67A8"/>
      </a:accent2>
      <a:accent3>
        <a:srgbClr val="679FDA"/>
      </a:accent3>
      <a:accent4>
        <a:srgbClr val="EFEFEF"/>
      </a:accent4>
      <a:accent5>
        <a:srgbClr val="EFEFEF"/>
      </a:accent5>
      <a:accent6>
        <a:srgbClr val="85C5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331</Words>
  <Application>Microsoft Office PowerPoint</Application>
  <PresentationFormat>On-screen Show (16:9)</PresentationFormat>
  <Paragraphs>77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Oswald</vt:lpstr>
      <vt:lpstr>Times New Roman</vt:lpstr>
      <vt:lpstr>Lato</vt:lpstr>
      <vt:lpstr>Calibri</vt:lpstr>
      <vt:lpstr>Roboto</vt:lpstr>
      <vt:lpstr>Symbol</vt:lpstr>
      <vt:lpstr>Courier New</vt:lpstr>
      <vt:lpstr>Arial</vt:lpstr>
      <vt:lpstr>Open Sans</vt:lpstr>
      <vt:lpstr>Pets for Therapy Breakthrough by Slidesgo</vt:lpstr>
      <vt:lpstr>Pet Rescue  REST aplikacija</vt:lpstr>
      <vt:lpstr>Sadržaj</vt:lpstr>
      <vt:lpstr>PROJEKTNI ZADATAK</vt:lpstr>
      <vt:lpstr>Funkcionalnosti aplikacije prema ovlastima(Role)</vt:lpstr>
      <vt:lpstr>Tehnologije i alati</vt:lpstr>
      <vt:lpstr>Definiranje REST-a </vt:lpstr>
      <vt:lpstr>Definiranje REST-a</vt:lpstr>
      <vt:lpstr>Definiranje REST-a</vt:lpstr>
      <vt:lpstr>Definiranje REST-a</vt:lpstr>
      <vt:lpstr>Moguće implementacije sustava</vt:lpstr>
      <vt:lpstr>Hvala na pozornosti!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 Rescue  REST aplikacija</dc:title>
  <cp:lastModifiedBy>magdalena rajic</cp:lastModifiedBy>
  <cp:revision>6</cp:revision>
  <dcterms:modified xsi:type="dcterms:W3CDTF">2022-03-07T17:53:54Z</dcterms:modified>
</cp:coreProperties>
</file>